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media/image2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hape 22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这里先问下他们人是怎么看见东西的。人又为什么要长两只眼睛。作为热场。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连续的图像变化每秒超过24帧（frame）画面以上时，根据视觉暂留原理，人眼无法辨别单幅的静态画面；看上去是平滑连续的视觉效果，这样连续的画面叫做视频。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常见的1080P，指的是1920*1080分辨率，也称为“全高清”，表示视频的水平方向有1920个像素，垂直方向有1080个像素。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0" name="Shape 2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这里要问一下他们，如果让他们设计视频的压缩算法的话，他们会怎么做。能否想到空间的相关性和时间的相关性。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/>
          <p:nvPr>
            <p:ph type="title"/>
          </p:nvPr>
        </p:nvSpPr>
        <p:spPr>
          <a:xfrm>
            <a:off x="666750" y="862012"/>
            <a:ext cx="7810500" cy="1743001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quarter" idx="1"/>
          </p:nvPr>
        </p:nvSpPr>
        <p:spPr>
          <a:xfrm>
            <a:off x="666750" y="2652713"/>
            <a:ext cx="7810500" cy="5952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59;p15"/>
          <p:cNvSpPr/>
          <p:nvPr>
            <p:ph type="pic" idx="21"/>
          </p:nvPr>
        </p:nvSpPr>
        <p:spPr>
          <a:xfrm>
            <a:off x="1172238" y="252413"/>
            <a:ext cx="6801001" cy="32766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7" name="Title Text"/>
          <p:cNvSpPr txBox="1"/>
          <p:nvPr>
            <p:ph type="title"/>
          </p:nvPr>
        </p:nvSpPr>
        <p:spPr>
          <a:xfrm>
            <a:off x="238125" y="3567112"/>
            <a:ext cx="8667600" cy="752401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238125" y="4291012"/>
            <a:ext cx="8667600" cy="5952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666750" y="1700213"/>
            <a:ext cx="7810500" cy="1743001"/>
          </a:xfrm>
          <a:prstGeom prst="rect">
            <a:avLst/>
          </a:prstGeom>
        </p:spPr>
        <p:txBody>
          <a:bodyPr lIns="19050" tIns="19050" rIns="19050" bIns="19050" anchor="ctr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67;p17"/>
          <p:cNvSpPr/>
          <p:nvPr>
            <p:ph type="pic" sz="half" idx="21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Title Text"/>
          <p:cNvSpPr txBox="1"/>
          <p:nvPr>
            <p:ph type="title"/>
          </p:nvPr>
        </p:nvSpPr>
        <p:spPr>
          <a:xfrm>
            <a:off x="619125" y="357188"/>
            <a:ext cx="3833701" cy="2081100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quarter" idx="1"/>
          </p:nvPr>
        </p:nvSpPr>
        <p:spPr>
          <a:xfrm>
            <a:off x="619125" y="2447925"/>
            <a:ext cx="3833701" cy="21480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/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 anchor="ctr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/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 anchor="ctr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3" name="Body Level One…"/>
          <p:cNvSpPr txBox="1"/>
          <p:nvPr>
            <p:ph type="body" idx="1"/>
          </p:nvPr>
        </p:nvSpPr>
        <p:spPr>
          <a:xfrm>
            <a:off x="633412" y="1181100"/>
            <a:ext cx="7877101" cy="3486001"/>
          </a:xfrm>
          <a:prstGeom prst="rect">
            <a:avLst/>
          </a:prstGeom>
        </p:spPr>
        <p:txBody>
          <a:bodyPr lIns="19050" tIns="19050" rIns="19050" bIns="19050" anchor="ctr"/>
          <a:lstStyle>
            <a:lvl1pPr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79;p20"/>
          <p:cNvSpPr/>
          <p:nvPr>
            <p:ph type="pic" sz="half" idx="21"/>
          </p:nvPr>
        </p:nvSpPr>
        <p:spPr>
          <a:xfrm>
            <a:off x="4938712" y="1181100"/>
            <a:ext cx="3571801" cy="348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2" name="Title Text"/>
          <p:cNvSpPr txBox="1"/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 anchor="ctr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3" name="Body Level One…"/>
          <p:cNvSpPr txBox="1"/>
          <p:nvPr>
            <p:ph type="body" sz="half" idx="1"/>
          </p:nvPr>
        </p:nvSpPr>
        <p:spPr>
          <a:xfrm>
            <a:off x="633412" y="1181100"/>
            <a:ext cx="3833702" cy="3486001"/>
          </a:xfrm>
          <a:prstGeom prst="rect">
            <a:avLst/>
          </a:prstGeom>
        </p:spPr>
        <p:txBody>
          <a:bodyPr lIns="19050" tIns="19050" rIns="19050" bIns="19050" anchor="ctr"/>
          <a:lstStyle>
            <a:lvl1pPr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429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429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429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429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ody Level One…"/>
          <p:cNvSpPr txBox="1"/>
          <p:nvPr>
            <p:ph type="body" idx="1"/>
          </p:nvPr>
        </p:nvSpPr>
        <p:spPr>
          <a:xfrm>
            <a:off x="633412" y="666750"/>
            <a:ext cx="7877101" cy="3810000"/>
          </a:xfrm>
          <a:prstGeom prst="rect">
            <a:avLst/>
          </a:prstGeom>
        </p:spPr>
        <p:txBody>
          <a:bodyPr lIns="19050" tIns="19050" rIns="19050" bIns="19050" anchor="ctr"/>
          <a:lstStyle>
            <a:lvl1pPr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87;p22"/>
          <p:cNvSpPr/>
          <p:nvPr>
            <p:ph type="pic" sz="quarter" idx="21"/>
          </p:nvPr>
        </p:nvSpPr>
        <p:spPr>
          <a:xfrm>
            <a:off x="5910262" y="2643188"/>
            <a:ext cx="2776501" cy="2081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0" name="Google Shape;88;p22"/>
          <p:cNvSpPr/>
          <p:nvPr>
            <p:ph type="pic" sz="quarter" idx="22"/>
          </p:nvPr>
        </p:nvSpPr>
        <p:spPr>
          <a:xfrm>
            <a:off x="5910262" y="423862"/>
            <a:ext cx="2776501" cy="2081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1" name="Google Shape;89;p22"/>
          <p:cNvSpPr/>
          <p:nvPr>
            <p:ph type="pic" idx="23"/>
          </p:nvPr>
        </p:nvSpPr>
        <p:spPr>
          <a:xfrm>
            <a:off x="452437" y="423862"/>
            <a:ext cx="5315101" cy="4300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Body Level One…"/>
          <p:cNvSpPr txBox="1"/>
          <p:nvPr>
            <p:ph type="body" sz="quarter" idx="1"/>
          </p:nvPr>
        </p:nvSpPr>
        <p:spPr>
          <a:xfrm>
            <a:off x="895350" y="3357562"/>
            <a:ext cx="7358100" cy="2196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i="1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2640" indent="-167640" algn="ctr">
              <a:lnSpc>
                <a:spcPct val="100000"/>
              </a:lnSpc>
              <a:buClrTx/>
              <a:buSzPts val="1200"/>
              <a:buFontTx/>
              <a:buChar char="•"/>
              <a:defRPr i="1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9839" indent="-167639" algn="ctr">
              <a:lnSpc>
                <a:spcPct val="100000"/>
              </a:lnSpc>
              <a:buClrTx/>
              <a:buSzPts val="1200"/>
              <a:buFontTx/>
              <a:buChar char="•"/>
              <a:defRPr i="1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17039" indent="-167639" algn="ctr">
              <a:lnSpc>
                <a:spcPct val="100000"/>
              </a:lnSpc>
              <a:buClrTx/>
              <a:buSzPts val="1200"/>
              <a:buFontTx/>
              <a:buChar char="•"/>
              <a:defRPr i="1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74239" indent="-167639" algn="ctr">
              <a:lnSpc>
                <a:spcPct val="100000"/>
              </a:lnSpc>
              <a:buClrTx/>
              <a:buSzPts val="1200"/>
              <a:buFontTx/>
              <a:buChar char="•"/>
              <a:defRPr i="1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Google Shape;93;p23"/>
          <p:cNvSpPr txBox="1"/>
          <p:nvPr>
            <p:ph type="body" sz="quarter" idx="21"/>
          </p:nvPr>
        </p:nvSpPr>
        <p:spPr>
          <a:xfrm>
            <a:off x="895350" y="2255043"/>
            <a:ext cx="7358099" cy="357301"/>
          </a:xfrm>
          <a:prstGeom prst="rect">
            <a:avLst/>
          </a:prstGeom>
        </p:spPr>
        <p:txBody>
          <a:bodyPr lIns="19050" tIns="19050" rIns="19050" bIns="19050" anchor="ctr"/>
          <a:lstStyle/>
          <a:p>
            <a:pPr marL="228600" indent="0" algn="ctr">
              <a:lnSpc>
                <a:spcPct val="150000"/>
              </a:lnSpc>
              <a:buClrTx/>
              <a:buSzTx/>
              <a:buFontTx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96;p24"/>
          <p:cNvSpPr/>
          <p:nvPr>
            <p:ph type="pic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lide Number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Text"/>
          <p:cNvSpPr txBox="1"/>
          <p:nvPr>
            <p:ph type="title"/>
          </p:nvPr>
        </p:nvSpPr>
        <p:spPr>
          <a:xfrm>
            <a:off x="666750" y="862012"/>
            <a:ext cx="7810500" cy="1743001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4" name="Body Level One…"/>
          <p:cNvSpPr txBox="1"/>
          <p:nvPr>
            <p:ph type="body" sz="quarter" idx="1"/>
          </p:nvPr>
        </p:nvSpPr>
        <p:spPr>
          <a:xfrm>
            <a:off x="666750" y="2652713"/>
            <a:ext cx="7810500" cy="5952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5" name="Slide Number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marL="366485" indent="-226785">
              <a:buSzPts val="1000"/>
              <a:defRPr sz="10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/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lnSpc>
                <a:spcPct val="100000"/>
              </a:lnSpc>
              <a:defRPr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hyperlink" Target="https://github.com/bytedance-android-camp/Chapter-2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eg"/><Relationship Id="rId3" Type="http://schemas.openxmlformats.org/officeDocument/2006/relationships/image" Target="../media/image4.tif"/><Relationship Id="rId4" Type="http://schemas.openxmlformats.org/officeDocument/2006/relationships/image" Target="../media/image5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eg"/><Relationship Id="rId3" Type="http://schemas.openxmlformats.org/officeDocument/2006/relationships/image" Target="../media/image6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eg"/><Relationship Id="rId3" Type="http://schemas.openxmlformats.org/officeDocument/2006/relationships/image" Target="../media/image7.tif"/><Relationship Id="rId4" Type="http://schemas.openxmlformats.org/officeDocument/2006/relationships/image" Target="../media/image8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eg"/><Relationship Id="rId3" Type="http://schemas.openxmlformats.org/officeDocument/2006/relationships/image" Target="../media/image9.tif"/><Relationship Id="rId4" Type="http://schemas.openxmlformats.org/officeDocument/2006/relationships/image" Target="../media/image10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eg"/><Relationship Id="rId3" Type="http://schemas.openxmlformats.org/officeDocument/2006/relationships/image" Target="../media/image11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eg"/><Relationship Id="rId3" Type="http://schemas.openxmlformats.org/officeDocument/2006/relationships/image" Target="../media/image12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Relationship Id="rId3" Type="http://schemas.openxmlformats.org/officeDocument/2006/relationships/image" Target="../media/image13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eg"/><Relationship Id="rId3" Type="http://schemas.openxmlformats.org/officeDocument/2006/relationships/image" Target="../media/image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eg"/><Relationship Id="rId3" Type="http://schemas.openxmlformats.org/officeDocument/2006/relationships/image" Target="../media/image14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eg"/><Relationship Id="rId3" Type="http://schemas.openxmlformats.org/officeDocument/2006/relationships/image" Target="../media/image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eg"/><Relationship Id="rId3" Type="http://schemas.openxmlformats.org/officeDocument/2006/relationships/image" Target="../media/image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Relationship Id="rId3" Type="http://schemas.openxmlformats.org/officeDocument/2006/relationships/image" Target="../media/image15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eg"/><Relationship Id="rId3" Type="http://schemas.openxmlformats.org/officeDocument/2006/relationships/image" Target="../media/image8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eg"/><Relationship Id="rId3" Type="http://schemas.openxmlformats.org/officeDocument/2006/relationships/image" Target="../media/image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eg"/><Relationship Id="rId3" Type="http://schemas.openxmlformats.org/officeDocument/2006/relationships/image" Target="../media/image1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eg"/><Relationship Id="rId3" Type="http://schemas.openxmlformats.org/officeDocument/2006/relationships/image" Target="../media/image1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image" Target="../media/image1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2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Relationship Id="rId4" Type="http://schemas.openxmlformats.org/officeDocument/2006/relationships/image" Target="../media/image1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104;p26" descr="Google Shape;104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8" y="0"/>
            <a:ext cx="9135882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Google Shape;105;p26"/>
          <p:cNvSpPr txBox="1"/>
          <p:nvPr/>
        </p:nvSpPr>
        <p:spPr>
          <a:xfrm>
            <a:off x="528520" y="1763204"/>
            <a:ext cx="421364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多媒体进阶</a:t>
            </a:r>
          </a:p>
        </p:txBody>
      </p:sp>
      <p:sp>
        <p:nvSpPr>
          <p:cNvPr id="226" name="Text"/>
          <p:cNvSpPr txBox="1"/>
          <p:nvPr/>
        </p:nvSpPr>
        <p:spPr>
          <a:xfrm>
            <a:off x="632154" y="4086556"/>
            <a:ext cx="148591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3000"/>
              </a:lnSpc>
              <a:defRPr sz="1400" u="sng">
                <a:ln w="0" cap="flat">
                  <a:solidFill>
                    <a:srgbClr val="0000EE"/>
                  </a:solidFill>
                  <a:prstDash val="solid"/>
                  <a:miter lim="400000"/>
                </a:ln>
                <a:solidFill>
                  <a:srgbClr val="FFFFFF"/>
                </a:solidFill>
                <a:uFill>
                  <a:solidFill>
                    <a:schemeClr val="accent5"/>
                  </a:solidFill>
                </a:uFill>
                <a:latin typeface="Times Roman"/>
                <a:ea typeface="Times Roman"/>
                <a:cs typeface="Times Roman"/>
                <a:sym typeface="Times Roman"/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381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Google Shape;119;p28"/>
          <p:cNvSpPr txBox="1"/>
          <p:nvPr/>
        </p:nvSpPr>
        <p:spPr>
          <a:xfrm>
            <a:off x="511232" y="485112"/>
            <a:ext cx="5639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视频编码</a:t>
            </a:r>
          </a:p>
        </p:txBody>
      </p:sp>
      <p:sp>
        <p:nvSpPr>
          <p:cNvPr id="274" name="空间冗余：图像相邻像素之间有较强的相关性…"/>
          <p:cNvSpPr txBox="1"/>
          <p:nvPr/>
        </p:nvSpPr>
        <p:spPr>
          <a:xfrm>
            <a:off x="507150" y="1052499"/>
            <a:ext cx="8129700" cy="4137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59C4D0"/>
                </a:solidFill>
              </a:defRPr>
            </a:pPr>
            <a:r>
              <a:t>空间冗余：图像相邻像素之间有较强的相关性</a:t>
            </a:r>
          </a:p>
          <a:p>
            <a:pPr>
              <a:defRPr sz="2400">
                <a:solidFill>
                  <a:srgbClr val="59C4D0"/>
                </a:solidFill>
              </a:defRPr>
            </a:pPr>
            <a:r>
              <a:t>时间冗余：视频序列的相邻图像之间内容相似，可以压缩成一个关键帧+变化差值</a:t>
            </a:r>
          </a:p>
          <a:p>
            <a:pPr>
              <a:defRPr sz="2200">
                <a:solidFill>
                  <a:srgbClr val="59C4D0"/>
                </a:solidFill>
              </a:defRPr>
            </a:pPr>
          </a:p>
        </p:txBody>
      </p:sp>
      <p:pic>
        <p:nvPicPr>
          <p:cNvPr id="275" name="820807195_r4hH04mIt2f4" descr="820807195_r4hH04mIt2f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150" y="1052499"/>
            <a:ext cx="3274571" cy="1512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381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Google Shape;119;p28"/>
          <p:cNvSpPr txBox="1"/>
          <p:nvPr/>
        </p:nvSpPr>
        <p:spPr>
          <a:xfrm>
            <a:off x="511232" y="485112"/>
            <a:ext cx="60476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lvl="1"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I/B/P帧</a:t>
            </a:r>
          </a:p>
        </p:txBody>
      </p:sp>
      <p:sp>
        <p:nvSpPr>
          <p:cNvPr id="279" name="Text"/>
          <p:cNvSpPr txBox="1"/>
          <p:nvPr/>
        </p:nvSpPr>
        <p:spPr>
          <a:xfrm>
            <a:off x="518425" y="1052499"/>
            <a:ext cx="8129700" cy="758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sz="2200">
                <a:solidFill>
                  <a:srgbClr val="3A5BAE"/>
                </a:solidFill>
              </a:defRPr>
            </a:pPr>
          </a:p>
        </p:txBody>
      </p:sp>
      <p:sp>
        <p:nvSpPr>
          <p:cNvPr id="280" name="I帧：关键帧…"/>
          <p:cNvSpPr txBox="1"/>
          <p:nvPr/>
        </p:nvSpPr>
        <p:spPr>
          <a:xfrm>
            <a:off x="518425" y="1052499"/>
            <a:ext cx="8129700" cy="184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sz="2200">
                <a:solidFill>
                  <a:srgbClr val="59C4D0"/>
                </a:solidFill>
              </a:defRPr>
            </a:pPr>
            <a:r>
              <a:t>I帧：关键帧</a:t>
            </a:r>
          </a:p>
          <a:p>
            <a:pPr>
              <a:lnSpc>
                <a:spcPct val="115000"/>
              </a:lnSpc>
              <a:defRPr sz="2200">
                <a:solidFill>
                  <a:srgbClr val="59C4D0"/>
                </a:solidFill>
              </a:defRPr>
            </a:pPr>
            <a:r>
              <a:t>P帧：前向预测帧</a:t>
            </a:r>
          </a:p>
          <a:p>
            <a:pPr>
              <a:lnSpc>
                <a:spcPct val="115000"/>
              </a:lnSpc>
              <a:defRPr sz="2200">
                <a:solidFill>
                  <a:srgbClr val="59C4D0"/>
                </a:solidFill>
              </a:defRPr>
            </a:pPr>
            <a:r>
              <a:t>B帧：双向预测帧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4888" y="2789156"/>
            <a:ext cx="2519854" cy="18457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8442" y="2702908"/>
            <a:ext cx="2773005" cy="1845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381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Google Shape;119;p28"/>
          <p:cNvSpPr txBox="1"/>
          <p:nvPr/>
        </p:nvSpPr>
        <p:spPr>
          <a:xfrm>
            <a:off x="511232" y="485112"/>
            <a:ext cx="63442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编码格式</a:t>
            </a:r>
          </a:p>
        </p:txBody>
      </p:sp>
      <p:sp>
        <p:nvSpPr>
          <p:cNvPr id="286" name="目前主要使用的编码格式有H264和H265…"/>
          <p:cNvSpPr txBox="1"/>
          <p:nvPr/>
        </p:nvSpPr>
        <p:spPr>
          <a:xfrm>
            <a:off x="507150" y="1052499"/>
            <a:ext cx="8129700" cy="2910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59C4D0"/>
                </a:solidFill>
              </a:defRPr>
            </a:pPr>
            <a:r>
              <a:t>目前主要使用的编码格式有H264和H265</a:t>
            </a:r>
          </a:p>
          <a:p>
            <a:pPr>
              <a:defRPr sz="2400">
                <a:solidFill>
                  <a:srgbClr val="59C4D0"/>
                </a:solidFill>
              </a:defRPr>
            </a:pPr>
            <a:r>
              <a:t>H264可以达到百倍的压缩率</a:t>
            </a:r>
          </a:p>
          <a:p>
            <a:pPr>
              <a:defRPr sz="2400">
                <a:solidFill>
                  <a:srgbClr val="59C4D0"/>
                </a:solidFill>
              </a:defRPr>
            </a:pPr>
            <a:r>
              <a:t>H265比H264的压缩率增加一倍</a:t>
            </a:r>
          </a:p>
          <a:p>
            <a:pPr>
              <a:defRPr sz="2200">
                <a:solidFill>
                  <a:srgbClr val="59C4D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381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Google Shape;119;p28"/>
          <p:cNvSpPr txBox="1"/>
          <p:nvPr/>
        </p:nvSpPr>
        <p:spPr>
          <a:xfrm>
            <a:off x="511232" y="485112"/>
            <a:ext cx="63442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封装格式</a:t>
            </a:r>
          </a:p>
        </p:txBody>
      </p:sp>
      <p:sp>
        <p:nvSpPr>
          <p:cNvPr id="290" name="把视频码流和音频码流按照一定的格式存储在一个文件中，与编码格式无关。…"/>
          <p:cNvSpPr txBox="1"/>
          <p:nvPr/>
        </p:nvSpPr>
        <p:spPr>
          <a:xfrm>
            <a:off x="507150" y="1052499"/>
            <a:ext cx="8129700" cy="2890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59C4D0"/>
                </a:solidFill>
              </a:defRPr>
            </a:pPr>
            <a:r>
              <a:t>把视频码流和音频码流按照一定的格式存储在一个文件中，与编码格式无关。</a:t>
            </a:r>
          </a:p>
          <a:p>
            <a:pPr>
              <a:defRPr sz="2400">
                <a:solidFill>
                  <a:srgbClr val="59C4D0"/>
                </a:solidFill>
              </a:defRPr>
            </a:pPr>
            <a:r>
              <a:t>常用的格式有MP4，AVI，FLV，RMVB等</a:t>
            </a:r>
          </a:p>
          <a:p>
            <a:pPr>
              <a:defRPr sz="2200">
                <a:solidFill>
                  <a:srgbClr val="59C4D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104;p26" descr="Google Shape;104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8" y="-88900"/>
            <a:ext cx="9135882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Google Shape;105;p26"/>
          <p:cNvSpPr txBox="1"/>
          <p:nvPr/>
        </p:nvSpPr>
        <p:spPr>
          <a:xfrm>
            <a:off x="601404" y="1778813"/>
            <a:ext cx="421364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相机拍照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508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Google Shape;119;p28"/>
          <p:cNvSpPr txBox="1"/>
          <p:nvPr/>
        </p:nvSpPr>
        <p:spPr>
          <a:xfrm>
            <a:off x="511232" y="485112"/>
            <a:ext cx="320662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相机拍照</a:t>
            </a:r>
          </a:p>
        </p:txBody>
      </p:sp>
      <p:sp>
        <p:nvSpPr>
          <p:cNvPr id="297" name="Google Shape;118;p28"/>
          <p:cNvSpPr txBox="1"/>
          <p:nvPr/>
        </p:nvSpPr>
        <p:spPr>
          <a:xfrm>
            <a:off x="403436" y="1471468"/>
            <a:ext cx="8337128" cy="227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t>调起系统相机</a:t>
            </a:r>
          </a:p>
          <a:p>
            <a:pPr marL="457200" indent="-381000"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t>接收数据</a:t>
            </a:r>
          </a:p>
          <a:p>
            <a:pPr marL="457200" indent="-381000"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t>保存图片</a:t>
            </a:r>
          </a:p>
          <a:p>
            <a:pPr marL="457200" indent="-381000"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t>显示图片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762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打开系统相机…"/>
          <p:cNvSpPr txBox="1"/>
          <p:nvPr/>
        </p:nvSpPr>
        <p:spPr>
          <a:xfrm>
            <a:off x="518424" y="1052499"/>
            <a:ext cx="7944902" cy="377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打开系统相机</a:t>
            </a:r>
          </a:p>
          <a:p>
            <a:pPr>
              <a:defRPr sz="1400"/>
            </a:pPr>
            <a:endParaRPr sz="1800">
              <a:solidFill>
                <a:srgbClr val="3A5BAE"/>
              </a:solidFill>
            </a:endParaRPr>
          </a:p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</a:p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接收数据，拿到返回的bitmap，并显示在屏幕上</a:t>
            </a:r>
          </a:p>
          <a:p>
            <a:pPr>
              <a:defRPr sz="1800">
                <a:solidFill>
                  <a:srgbClr val="3A5BAE"/>
                </a:solidFill>
              </a:defRPr>
            </a:pPr>
          </a:p>
          <a:p>
            <a:pPr>
              <a:defRPr sz="1800">
                <a:solidFill>
                  <a:srgbClr val="3A5BAE"/>
                </a:solidFill>
              </a:defRPr>
            </a:pPr>
          </a:p>
          <a:p>
            <a:pPr>
              <a:defRPr sz="1800">
                <a:solidFill>
                  <a:srgbClr val="3A5BAE"/>
                </a:solidFill>
              </a:defRPr>
            </a:pPr>
          </a:p>
          <a:p>
            <a:pPr>
              <a:defRPr sz="1400"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01" name="调起系统相机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调起系统相机</a:t>
            </a:r>
          </a:p>
        </p:txBody>
      </p:sp>
      <p:pic>
        <p:nvPicPr>
          <p:cNvPr id="3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751" y="1584056"/>
            <a:ext cx="6506564" cy="529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3206" y="2877067"/>
            <a:ext cx="7375338" cy="1737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762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为啥图像这么小？"/>
          <p:cNvSpPr txBox="1"/>
          <p:nvPr/>
        </p:nvSpPr>
        <p:spPr>
          <a:xfrm>
            <a:off x="518424" y="1052499"/>
            <a:ext cx="7944902" cy="1314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为啥图像这么小？</a:t>
            </a:r>
          </a:p>
          <a:p>
            <a:pPr>
              <a:defRPr sz="1400"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07" name="接收数据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接收数据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1434" y="1704915"/>
            <a:ext cx="4148066" cy="27801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申请存储权限…"/>
          <p:cNvSpPr txBox="1"/>
          <p:nvPr/>
        </p:nvSpPr>
        <p:spPr>
          <a:xfrm>
            <a:off x="518424" y="1052499"/>
            <a:ext cx="7944902" cy="179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申请存储权限</a:t>
            </a:r>
          </a:p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创建文件</a:t>
            </a:r>
          </a:p>
        </p:txBody>
      </p:sp>
      <p:sp>
        <p:nvSpPr>
          <p:cNvPr id="312" name="自定义存储路径（一）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自定义存储路径（一）</a:t>
            </a:r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8017" y="1546913"/>
            <a:ext cx="5853122" cy="332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5894" y="2440156"/>
            <a:ext cx="6209023" cy="2094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获取content:// URI，7.0以上手机不允许使用file:// URI跳出应用"/>
          <p:cNvSpPr txBox="1"/>
          <p:nvPr/>
        </p:nvSpPr>
        <p:spPr>
          <a:xfrm>
            <a:off x="518424" y="1052499"/>
            <a:ext cx="7944902" cy="2114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获取content:// URI，7.0以上手机不允许使用file:// URI跳出应用</a:t>
            </a:r>
          </a:p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18" name="自定义存储路径（二）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自定义存储路径（二）</a:t>
            </a:r>
          </a:p>
        </p:txBody>
      </p:sp>
      <p:pic>
        <p:nvPicPr>
          <p:cNvPr id="3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1453" y="1574231"/>
            <a:ext cx="5502241" cy="1709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0712" y="3508681"/>
            <a:ext cx="5058350" cy="1054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381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Google Shape;118;p28"/>
          <p:cNvSpPr txBox="1"/>
          <p:nvPr/>
        </p:nvSpPr>
        <p:spPr>
          <a:xfrm>
            <a:off x="489677" y="1383799"/>
            <a:ext cx="6948901" cy="170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t>视频介绍</a:t>
            </a:r>
          </a:p>
          <a:p>
            <a:pPr marL="457200" indent="-381000"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t>相机拍照</a:t>
            </a:r>
          </a:p>
          <a:p>
            <a:pPr marL="457200" indent="-381000"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t>简单录制</a:t>
            </a:r>
          </a:p>
        </p:txBody>
      </p:sp>
      <p:sp>
        <p:nvSpPr>
          <p:cNvPr id="230" name="Google Shape;119;p28"/>
          <p:cNvSpPr txBox="1"/>
          <p:nvPr/>
        </p:nvSpPr>
        <p:spPr>
          <a:xfrm>
            <a:off x="518418" y="485111"/>
            <a:ext cx="26309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目录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设置存储地址"/>
          <p:cNvSpPr txBox="1"/>
          <p:nvPr/>
        </p:nvSpPr>
        <p:spPr>
          <a:xfrm>
            <a:off x="518424" y="1052499"/>
            <a:ext cx="7944902" cy="918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lvl1pPr>
          </a:lstStyle>
          <a:p>
            <a:pPr/>
            <a:r>
              <a:t>设置存储地址</a:t>
            </a:r>
          </a:p>
        </p:txBody>
      </p:sp>
      <p:sp>
        <p:nvSpPr>
          <p:cNvPr id="324" name="自定义存储路径（三）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自定义存储路径（三）</a:t>
            </a:r>
          </a:p>
        </p:txBody>
      </p:sp>
      <p:pic>
        <p:nvPicPr>
          <p:cNvPr id="3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5563" y="1609900"/>
            <a:ext cx="6062611" cy="2809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获取view的宽高…"/>
          <p:cNvSpPr txBox="1"/>
          <p:nvPr/>
        </p:nvSpPr>
        <p:spPr>
          <a:xfrm>
            <a:off x="518424" y="1052499"/>
            <a:ext cx="7944902" cy="633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  <a:p>
            <a:pPr marL="457200" indent="-330200"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获取view的宽高</a:t>
            </a:r>
          </a:p>
          <a:p>
            <a:pPr marL="457200" indent="-330200"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获取图片的宽高</a:t>
            </a:r>
          </a:p>
          <a:p>
            <a:pPr marL="457200" indent="-330200"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计算缩放比例</a:t>
            </a:r>
          </a:p>
          <a:p>
            <a:pPr marL="457200" indent="-330200"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获取bitmap</a:t>
            </a:r>
          </a:p>
          <a:p>
            <a:pPr marL="457200" indent="-330200"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显示在屏幕上</a:t>
            </a:r>
          </a:p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  <a:p>
            <a:pPr>
              <a:defRPr sz="1400"/>
            </a:pPr>
            <a:endParaRPr sz="2400">
              <a:solidFill>
                <a:srgbClr val="3A5BAE"/>
              </a:solidFill>
            </a:endParaRPr>
          </a:p>
        </p:txBody>
      </p:sp>
      <p:sp>
        <p:nvSpPr>
          <p:cNvPr id="329" name="显示图片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显示图片</a:t>
            </a:r>
          </a:p>
        </p:txBody>
      </p:sp>
      <p:pic>
        <p:nvPicPr>
          <p:cNvPr id="3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1614" y="1155373"/>
            <a:ext cx="5307631" cy="35155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204;p39" descr="Google Shape;204;p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Google Shape;205;p39"/>
          <p:cNvSpPr txBox="1"/>
          <p:nvPr/>
        </p:nvSpPr>
        <p:spPr>
          <a:xfrm>
            <a:off x="518424" y="1052499"/>
            <a:ext cx="7944902" cy="5065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  <a:p>
            <a:pPr marL="457200" indent="-330200">
              <a:buClr>
                <a:srgbClr val="3A5BAE"/>
              </a:buClr>
              <a:buSzPts val="1600"/>
              <a:buFont typeface="Arial"/>
              <a:buChar char="❖"/>
              <a:defRPr sz="1800">
                <a:solidFill>
                  <a:srgbClr val="3A5BAE"/>
                </a:solidFill>
              </a:defRPr>
            </a:pPr>
            <a:r>
              <a:rPr sz="1600"/>
              <a:t>图片为什么旋转了</a:t>
            </a:r>
            <a:endParaRPr sz="1600"/>
          </a:p>
          <a:p>
            <a:pPr marL="457200" indent="-330200"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如何进行转正呢</a:t>
            </a:r>
          </a:p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  <a:p>
            <a:pPr>
              <a:defRPr sz="1400"/>
            </a:pPr>
            <a:endParaRPr sz="2400">
              <a:solidFill>
                <a:srgbClr val="3A5BAE"/>
              </a:solidFill>
            </a:endParaRPr>
          </a:p>
        </p:txBody>
      </p:sp>
      <p:sp>
        <p:nvSpPr>
          <p:cNvPr id="334" name="Google Shape;206;p39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显示效果</a:t>
            </a:r>
          </a:p>
        </p:txBody>
      </p:sp>
      <p:pic>
        <p:nvPicPr>
          <p:cNvPr id="3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8275" y="218725"/>
            <a:ext cx="1934538" cy="4200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读取图片的旋转角度…"/>
          <p:cNvSpPr txBox="1"/>
          <p:nvPr/>
        </p:nvSpPr>
        <p:spPr>
          <a:xfrm>
            <a:off x="223674" y="1060074"/>
            <a:ext cx="7944902" cy="198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defRPr sz="1400"/>
            </a:pPr>
            <a:endParaRPr sz="1600">
              <a:solidFill>
                <a:srgbClr val="3A5BAE"/>
              </a:solidFill>
            </a:endParaRPr>
          </a:p>
          <a:p>
            <a:pPr indent="457200">
              <a:defRPr sz="1400"/>
            </a:pPr>
            <a:endParaRPr sz="1600">
              <a:solidFill>
                <a:srgbClr val="3A5BAE"/>
              </a:solidFill>
            </a:endParaRPr>
          </a:p>
          <a:p>
            <a:pPr marL="457200" indent="-330200"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读取图片的旋转角度</a:t>
            </a:r>
          </a:p>
          <a:p>
            <a:pPr marL="457200" indent="-330200"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在matrix中设置要旋转的角度</a:t>
            </a:r>
          </a:p>
          <a:p>
            <a:pPr marL="457200" indent="-330200">
              <a:buClr>
                <a:srgbClr val="3A5BAE"/>
              </a:buClr>
              <a:buSzPts val="1600"/>
              <a:buFont typeface="Arial"/>
              <a:buChar char="❖"/>
              <a:defRPr sz="1600">
                <a:solidFill>
                  <a:srgbClr val="3A5BAE"/>
                </a:solidFill>
              </a:defRPr>
            </a:pPr>
            <a:r>
              <a:t>旋转图片</a:t>
            </a:r>
          </a:p>
        </p:txBody>
      </p:sp>
      <p:sp>
        <p:nvSpPr>
          <p:cNvPr id="339" name="图片为啥旋转了？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图片为啥旋转了？</a:t>
            </a:r>
          </a:p>
        </p:txBody>
      </p:sp>
      <p:pic>
        <p:nvPicPr>
          <p:cNvPr id="340" name="image22.png" descr="image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9599" y="970524"/>
            <a:ext cx="5244575" cy="4035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给自己来个自拍…"/>
          <p:cNvSpPr txBox="1"/>
          <p:nvPr/>
        </p:nvSpPr>
        <p:spPr>
          <a:xfrm>
            <a:off x="518424" y="1052500"/>
            <a:ext cx="7692602" cy="3774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给自己来个自拍</a:t>
            </a:r>
          </a:p>
          <a:p>
            <a:pPr lvl="1" marL="914400" indent="-317500">
              <a:buClr>
                <a:srgbClr val="3A5BAE"/>
              </a:buClr>
              <a:buSzPts val="1400"/>
              <a:buFont typeface="Arial"/>
              <a:buChar char="❏"/>
              <a:defRPr sz="1400">
                <a:solidFill>
                  <a:srgbClr val="3A5BAE"/>
                </a:solidFill>
              </a:defRPr>
            </a:pPr>
            <a:r>
              <a:t>解决权限申请</a:t>
            </a:r>
          </a:p>
          <a:p>
            <a:pPr lvl="1" marL="914400" indent="-317500">
              <a:buClr>
                <a:srgbClr val="3A5BAE"/>
              </a:buClr>
              <a:buSzPts val="1400"/>
              <a:buFont typeface="Arial"/>
              <a:buChar char="❏"/>
              <a:defRPr sz="1400">
                <a:solidFill>
                  <a:srgbClr val="3A5BAE"/>
                </a:solidFill>
              </a:defRPr>
            </a:pPr>
            <a:r>
              <a:t>存储到sd卡</a:t>
            </a:r>
          </a:p>
          <a:p>
            <a:pPr lvl="1" marL="914400" indent="-317500">
              <a:buClr>
                <a:srgbClr val="3A5BAE"/>
              </a:buClr>
              <a:buSzPts val="1400"/>
              <a:buFont typeface="Arial"/>
              <a:buChar char="❏"/>
              <a:defRPr sz="1400">
                <a:solidFill>
                  <a:srgbClr val="3A5BAE"/>
                </a:solidFill>
              </a:defRPr>
            </a:pPr>
            <a:r>
              <a:t>图片预览方向正确</a:t>
            </a:r>
          </a:p>
          <a:p>
            <a:pPr>
              <a:defRPr sz="1400"/>
            </a:pPr>
            <a:endParaRPr>
              <a:solidFill>
                <a:srgbClr val="3A5BAE"/>
              </a:solidFill>
            </a:endParaR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拓展-在相册中能扫描到自拍照片</a:t>
            </a:r>
          </a:p>
          <a:p>
            <a:pPr>
              <a:defRPr sz="1400"/>
            </a:pPr>
            <a:endParaRPr sz="2400">
              <a:solidFill>
                <a:srgbClr val="3A5BAE"/>
              </a:solidFill>
            </a:endParaRPr>
          </a:p>
        </p:txBody>
      </p:sp>
      <p:sp>
        <p:nvSpPr>
          <p:cNvPr id="344" name="随堂练习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随堂练习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104;p26" descr="Google Shape;104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8" y="-88900"/>
            <a:ext cx="9135882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Google Shape;105;p26"/>
          <p:cNvSpPr txBox="1"/>
          <p:nvPr/>
        </p:nvSpPr>
        <p:spPr>
          <a:xfrm>
            <a:off x="601404" y="1778813"/>
            <a:ext cx="421364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简单录制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调起相机录像…"/>
          <p:cNvSpPr txBox="1"/>
          <p:nvPr/>
        </p:nvSpPr>
        <p:spPr>
          <a:xfrm>
            <a:off x="518424" y="1125074"/>
            <a:ext cx="3742501" cy="248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调起相机录像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接收录制视频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显示视频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查看视频文件</a:t>
            </a:r>
          </a:p>
        </p:txBody>
      </p:sp>
      <p:sp>
        <p:nvSpPr>
          <p:cNvPr id="351" name="视频录制"/>
          <p:cNvSpPr txBox="1"/>
          <p:nvPr/>
        </p:nvSpPr>
        <p:spPr>
          <a:xfrm>
            <a:off x="518418" y="485112"/>
            <a:ext cx="19479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视频录制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调起相机的录像页面"/>
          <p:cNvSpPr txBox="1"/>
          <p:nvPr/>
        </p:nvSpPr>
        <p:spPr>
          <a:xfrm>
            <a:off x="518425" y="1125074"/>
            <a:ext cx="6948900" cy="1314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400"/>
            </a:pPr>
            <a:endParaRPr sz="1800">
              <a:solidFill>
                <a:srgbClr val="3A5BAE"/>
              </a:solidFill>
            </a:endParaRPr>
          </a:p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调起相机的录像页面</a:t>
            </a:r>
          </a:p>
        </p:txBody>
      </p:sp>
      <p:sp>
        <p:nvSpPr>
          <p:cNvPr id="355" name="调起系统相机"/>
          <p:cNvSpPr txBox="1"/>
          <p:nvPr/>
        </p:nvSpPr>
        <p:spPr>
          <a:xfrm>
            <a:off x="518423" y="485100"/>
            <a:ext cx="3885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调起系统相机  </a:t>
            </a:r>
          </a:p>
        </p:txBody>
      </p:sp>
      <p:pic>
        <p:nvPicPr>
          <p:cNvPr id="356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745" y="2330954"/>
            <a:ext cx="6948901" cy="1197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获取拍摄的视频，并显示在页面上，开始播放"/>
          <p:cNvSpPr txBox="1"/>
          <p:nvPr/>
        </p:nvSpPr>
        <p:spPr>
          <a:xfrm>
            <a:off x="518425" y="1125074"/>
            <a:ext cx="6948900" cy="1314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获取拍摄的视频，并显示在页面上，开始播放</a:t>
            </a:r>
          </a:p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60" name="显示录制视频"/>
          <p:cNvSpPr txBox="1"/>
          <p:nvPr/>
        </p:nvSpPr>
        <p:spPr>
          <a:xfrm>
            <a:off x="518423" y="485100"/>
            <a:ext cx="3885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显示录制视频</a:t>
            </a:r>
          </a:p>
        </p:txBody>
      </p:sp>
      <p:pic>
        <p:nvPicPr>
          <p:cNvPr id="3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1255" y="1790053"/>
            <a:ext cx="7368523" cy="1778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视频的封装格式…"/>
          <p:cNvSpPr txBox="1"/>
          <p:nvPr/>
        </p:nvSpPr>
        <p:spPr>
          <a:xfrm>
            <a:off x="518425" y="1125074"/>
            <a:ext cx="6948900" cy="403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视频的封装格式</a:t>
            </a:r>
          </a:p>
          <a:p>
            <a:pPr indent="457200">
              <a:defRPr sz="1400">
                <a:solidFill>
                  <a:srgbClr val="59C4D0"/>
                </a:solidFill>
              </a:defRPr>
            </a:pPr>
            <a:r>
              <a:t>.mp4</a:t>
            </a:r>
          </a:p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视频的分辨率是多大？</a:t>
            </a:r>
          </a:p>
          <a:p>
            <a:pPr indent="457200">
              <a:defRPr sz="1400">
                <a:solidFill>
                  <a:srgbClr val="59C4D0"/>
                </a:solidFill>
              </a:defRPr>
            </a:pPr>
            <a:r>
              <a:t>720 * 1280</a:t>
            </a:r>
            <a:r>
              <a:rPr>
                <a:solidFill>
                  <a:srgbClr val="3A5BAE"/>
                </a:solidFill>
              </a:rPr>
              <a:t> </a:t>
            </a:r>
            <a:endParaRPr>
              <a:solidFill>
                <a:srgbClr val="3A5BAE"/>
              </a:solidFill>
            </a:endParaRPr>
          </a:p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视频的文件大小和录制时长</a:t>
            </a:r>
          </a:p>
          <a:p>
            <a:pPr indent="457200">
              <a:defRPr sz="1400">
                <a:solidFill>
                  <a:srgbClr val="59C4D0"/>
                </a:solidFill>
              </a:defRPr>
            </a:pPr>
            <a:r>
              <a:t>7.15MB / 8秒</a:t>
            </a:r>
          </a:p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计算视频的码率</a:t>
            </a:r>
          </a:p>
          <a:p>
            <a:pPr indent="457200">
              <a:defRPr sz="1400">
                <a:solidFill>
                  <a:srgbClr val="59C4D0"/>
                </a:solidFill>
              </a:defRPr>
            </a:pPr>
            <a:r>
              <a:t>7.15 * 1024 * 1024 * 8 / 8 = 7497.3 kbps</a:t>
            </a:r>
          </a:p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64" name="查看数据"/>
          <p:cNvSpPr txBox="1"/>
          <p:nvPr/>
        </p:nvSpPr>
        <p:spPr>
          <a:xfrm>
            <a:off x="518423" y="485100"/>
            <a:ext cx="3885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查看数据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104;p26" descr="Google Shape;104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8" y="-88900"/>
            <a:ext cx="9135882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Google Shape;105;p26"/>
          <p:cNvSpPr txBox="1"/>
          <p:nvPr/>
        </p:nvSpPr>
        <p:spPr>
          <a:xfrm>
            <a:off x="601404" y="1778813"/>
            <a:ext cx="421364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视频介绍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录制一段自拍视频…"/>
          <p:cNvSpPr txBox="1"/>
          <p:nvPr/>
        </p:nvSpPr>
        <p:spPr>
          <a:xfrm>
            <a:off x="518424" y="1052500"/>
            <a:ext cx="7692602" cy="3737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录制一段自拍视频</a:t>
            </a:r>
          </a:p>
          <a:p>
            <a:pPr lvl="1" marL="914400" indent="-317500">
              <a:buClr>
                <a:srgbClr val="3A5BAE"/>
              </a:buClr>
              <a:buSzPts val="1400"/>
              <a:buFont typeface="Arial"/>
              <a:buChar char="❏"/>
              <a:defRPr sz="1400">
                <a:solidFill>
                  <a:srgbClr val="3A5BAE"/>
                </a:solidFill>
              </a:defRPr>
            </a:pPr>
            <a:r>
              <a:t>解决权限申请</a:t>
            </a:r>
          </a:p>
          <a:p>
            <a:pPr lvl="1" marL="914400" indent="-317500">
              <a:buClr>
                <a:srgbClr val="3A5BAE"/>
              </a:buClr>
              <a:buSzPts val="1400"/>
              <a:buFont typeface="Arial"/>
              <a:buChar char="❏"/>
              <a:defRPr sz="1400">
                <a:solidFill>
                  <a:srgbClr val="3A5BAE"/>
                </a:solidFill>
              </a:defRPr>
            </a:pPr>
            <a:r>
              <a:t>默认存储</a:t>
            </a:r>
          </a:p>
          <a:p>
            <a:pPr lvl="1" marL="914400" indent="-317500">
              <a:buClr>
                <a:srgbClr val="3A5BAE"/>
              </a:buClr>
              <a:buSzPts val="1400"/>
              <a:buFont typeface="Arial"/>
              <a:buChar char="❏"/>
              <a:defRPr sz="1400">
                <a:solidFill>
                  <a:srgbClr val="3A5BAE"/>
                </a:solidFill>
              </a:defRPr>
            </a:pPr>
            <a:r>
              <a:t>相机拍摄后在页面上播放</a:t>
            </a:r>
          </a:p>
          <a:p>
            <a:pPr lvl="1" marL="914400" indent="-317500">
              <a:buClr>
                <a:srgbClr val="3A5BAE"/>
              </a:buClr>
              <a:buSzPts val="1400"/>
              <a:buFont typeface="Arial"/>
              <a:buChar char="❏"/>
              <a:defRPr sz="1400">
                <a:solidFill>
                  <a:srgbClr val="3A5BAE"/>
                </a:solidFill>
              </a:defRPr>
            </a:pPr>
            <a:r>
              <a:t>点击暂停，再次点击恢复播放</a:t>
            </a:r>
          </a:p>
          <a:p>
            <a:pPr indent="457200">
              <a:defRPr sz="1400"/>
            </a:pPr>
            <a:endParaRPr sz="2400">
              <a:solidFill>
                <a:srgbClr val="3A5BAE"/>
              </a:solidFill>
            </a:endParaRPr>
          </a:p>
          <a:p>
            <a:pPr>
              <a:defRPr sz="1400"/>
            </a:pPr>
            <a:endParaRPr sz="2400">
              <a:solidFill>
                <a:srgbClr val="3A5BAE"/>
              </a:solidFill>
            </a:endParaRPr>
          </a:p>
        </p:txBody>
      </p:sp>
      <p:sp>
        <p:nvSpPr>
          <p:cNvPr id="368" name="随堂练习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随堂练习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字节跳动ByteDance-PPT-0724-02.jpg" descr="字节跳动ByteDance-PPT-0724-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自定义录制"/>
          <p:cNvSpPr txBox="1"/>
          <p:nvPr/>
        </p:nvSpPr>
        <p:spPr>
          <a:xfrm>
            <a:off x="644525" y="1893124"/>
            <a:ext cx="56070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自定义录制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调起相机…"/>
          <p:cNvSpPr txBox="1"/>
          <p:nvPr/>
        </p:nvSpPr>
        <p:spPr>
          <a:xfrm>
            <a:off x="518424" y="1125074"/>
            <a:ext cx="4271402" cy="248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调起相机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屏幕实时显示画面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拍个照片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录一段视频</a:t>
            </a:r>
          </a:p>
        </p:txBody>
      </p:sp>
      <p:sp>
        <p:nvSpPr>
          <p:cNvPr id="375" name="效果展示"/>
          <p:cNvSpPr txBox="1"/>
          <p:nvPr/>
        </p:nvSpPr>
        <p:spPr>
          <a:xfrm>
            <a:off x="518426" y="507148"/>
            <a:ext cx="2633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效果展示 </a:t>
            </a:r>
          </a:p>
        </p:txBody>
      </p:sp>
      <p:pic>
        <p:nvPicPr>
          <p:cNvPr id="376" name="image30.png" descr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82524" y="277424"/>
            <a:ext cx="2172050" cy="4344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申请权限…"/>
          <p:cNvSpPr txBox="1"/>
          <p:nvPr/>
        </p:nvSpPr>
        <p:spPr>
          <a:xfrm>
            <a:off x="518425" y="1125074"/>
            <a:ext cx="6948900" cy="2554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申请权限</a:t>
            </a:r>
          </a:p>
          <a:p>
            <a:pPr>
              <a:defRPr sz="1400"/>
            </a:pPr>
            <a:endParaRPr sz="1800">
              <a:solidFill>
                <a:srgbClr val="3A5BAE"/>
              </a:solidFill>
            </a:endParaRPr>
          </a:p>
          <a:p>
            <a:pPr indent="457200">
              <a:defRPr sz="1400"/>
            </a:pPr>
            <a:endParaRPr sz="1800">
              <a:solidFill>
                <a:srgbClr val="3A5BAE"/>
              </a:solidFill>
            </a:endParaRPr>
          </a:p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一共几个摄像头 </a:t>
            </a:r>
          </a:p>
          <a:p>
            <a:pPr indent="457200">
              <a:defRPr sz="1400">
                <a:solidFill>
                  <a:srgbClr val="59C4D0"/>
                </a:solidFill>
              </a:defRPr>
            </a:pPr>
            <a:r>
              <a:t>Camera.getNumberOfCameras</a:t>
            </a:r>
          </a:p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怎么获取后置摄像头</a:t>
            </a:r>
          </a:p>
        </p:txBody>
      </p:sp>
      <p:sp>
        <p:nvSpPr>
          <p:cNvPr id="380" name="获取Camera实例"/>
          <p:cNvSpPr txBox="1"/>
          <p:nvPr/>
        </p:nvSpPr>
        <p:spPr>
          <a:xfrm>
            <a:off x="518431" y="485100"/>
            <a:ext cx="36669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获取Camera实例 </a:t>
            </a:r>
          </a:p>
        </p:txBody>
      </p:sp>
      <p:pic>
        <p:nvPicPr>
          <p:cNvPr id="381" name="image6.png" descr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249" y="1525050"/>
            <a:ext cx="6703054" cy="749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20.png" descr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7549" y="3582749"/>
            <a:ext cx="6948901" cy="1242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用什么控件？…"/>
          <p:cNvSpPr txBox="1"/>
          <p:nvPr/>
        </p:nvSpPr>
        <p:spPr>
          <a:xfrm>
            <a:off x="374850" y="1253749"/>
            <a:ext cx="6948900" cy="2842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用什么控件？</a:t>
            </a:r>
          </a:p>
          <a:p>
            <a:pPr indent="457200">
              <a:defRPr sz="1400">
                <a:solidFill>
                  <a:srgbClr val="59C4D0"/>
                </a:solidFill>
              </a:defRPr>
            </a:pPr>
            <a:r>
              <a:t>SurfaceView </a:t>
            </a:r>
          </a:p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几个关键类</a:t>
            </a:r>
          </a:p>
          <a:p>
            <a:pPr indent="457200">
              <a:defRPr sz="1400">
                <a:solidFill>
                  <a:srgbClr val="59C4D0"/>
                </a:solidFill>
              </a:defRPr>
            </a:pPr>
            <a:r>
              <a:t>Camera </a:t>
            </a:r>
          </a:p>
          <a:p>
            <a:pPr indent="457200">
              <a:defRPr sz="1400">
                <a:solidFill>
                  <a:srgbClr val="59C4D0"/>
                </a:solidFill>
              </a:defRPr>
            </a:pPr>
            <a:r>
              <a:t>SurfaceView    </a:t>
            </a:r>
          </a:p>
          <a:p>
            <a:pPr indent="457200">
              <a:defRPr sz="1400">
                <a:solidFill>
                  <a:srgbClr val="59C4D0"/>
                </a:solidFill>
              </a:defRPr>
            </a:pPr>
            <a:r>
              <a:t>SurfaceHolder   </a:t>
            </a:r>
          </a:p>
          <a:p>
            <a:pPr indent="457200">
              <a:defRPr sz="1400">
                <a:solidFill>
                  <a:srgbClr val="59C4D0"/>
                </a:solidFill>
              </a:defRPr>
            </a:pPr>
            <a:r>
              <a:t>SurfaceHolder.Callback  </a:t>
            </a:r>
          </a:p>
          <a:p>
            <a:pPr>
              <a:defRPr sz="1400">
                <a:solidFill>
                  <a:srgbClr val="59C4D0"/>
                </a:solidFill>
              </a:defRPr>
            </a:pPr>
            <a:r>
              <a:t> </a:t>
            </a:r>
          </a:p>
        </p:txBody>
      </p:sp>
      <p:sp>
        <p:nvSpPr>
          <p:cNvPr id="386" name="摄像头数据实时显示"/>
          <p:cNvSpPr txBox="1"/>
          <p:nvPr/>
        </p:nvSpPr>
        <p:spPr>
          <a:xfrm>
            <a:off x="518422" y="485100"/>
            <a:ext cx="4961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摄像头数据实时显示 </a:t>
            </a:r>
          </a:p>
        </p:txBody>
      </p:sp>
      <p:pic>
        <p:nvPicPr>
          <p:cNvPr id="387" name="image28.png" descr="image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2025" y="1088650"/>
            <a:ext cx="5439686" cy="354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294;p51" descr="Google Shape;294;p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Google Shape;296;p51"/>
          <p:cNvSpPr txBox="1"/>
          <p:nvPr/>
        </p:nvSpPr>
        <p:spPr>
          <a:xfrm>
            <a:off x="518422" y="485100"/>
            <a:ext cx="4961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处理生命周期对预览的影响</a:t>
            </a:r>
          </a:p>
        </p:txBody>
      </p:sp>
      <p:pic>
        <p:nvPicPr>
          <p:cNvPr id="3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2774" y="1068790"/>
            <a:ext cx="5198557" cy="3595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怎么用 camera api 拍照…"/>
          <p:cNvSpPr txBox="1"/>
          <p:nvPr/>
        </p:nvSpPr>
        <p:spPr>
          <a:xfrm>
            <a:off x="518425" y="1072174"/>
            <a:ext cx="6948900" cy="1707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怎么用 camera api 拍照</a:t>
            </a:r>
          </a:p>
          <a:p>
            <a:pPr>
              <a:lnSpc>
                <a:spcPct val="115000"/>
              </a:lnSpc>
              <a:defRPr sz="1800">
                <a:solidFill>
                  <a:srgbClr val="3A5BAE"/>
                </a:solidFill>
              </a:defRPr>
            </a:pPr>
            <a:r>
              <a:t>       </a:t>
            </a:r>
            <a:r>
              <a:rPr sz="1400">
                <a:solidFill>
                  <a:srgbClr val="59C4D0"/>
                </a:solidFill>
              </a:rPr>
              <a:t> mCamera.takePicture(null, null, mPicture)</a:t>
            </a:r>
            <a:endParaRPr>
              <a:solidFill>
                <a:srgbClr val="59C4D0"/>
              </a:solidFill>
            </a:endParaRPr>
          </a:p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拍照后继续预览</a:t>
            </a:r>
          </a:p>
        </p:txBody>
      </p:sp>
      <p:sp>
        <p:nvSpPr>
          <p:cNvPr id="395" name="拍摄一张实时照片"/>
          <p:cNvSpPr txBox="1"/>
          <p:nvPr/>
        </p:nvSpPr>
        <p:spPr>
          <a:xfrm>
            <a:off x="518422" y="485100"/>
            <a:ext cx="4961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拍摄一张实时照片</a:t>
            </a:r>
          </a:p>
        </p:txBody>
      </p:sp>
      <p:pic>
        <p:nvPicPr>
          <p:cNvPr id="396" name="image27.png" descr="image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624" y="2312699"/>
            <a:ext cx="7080951" cy="2800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9" y="0"/>
            <a:ext cx="9135882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认识MediaRecorder"/>
          <p:cNvSpPr txBox="1"/>
          <p:nvPr/>
        </p:nvSpPr>
        <p:spPr>
          <a:xfrm>
            <a:off x="340622" y="472400"/>
            <a:ext cx="4961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认识MediaRecorder</a:t>
            </a:r>
          </a:p>
        </p:txBody>
      </p:sp>
      <p:pic>
        <p:nvPicPr>
          <p:cNvPr id="400" name="image12.png" descr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0874" y="1038949"/>
            <a:ext cx="3589551" cy="3981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Unlock the Camera…"/>
          <p:cNvSpPr txBox="1"/>
          <p:nvPr/>
        </p:nvSpPr>
        <p:spPr>
          <a:xfrm>
            <a:off x="284150" y="1132624"/>
            <a:ext cx="6963899" cy="3143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75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Unlock the Camera</a:t>
            </a:r>
          </a:p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Configure MediaRecorder</a:t>
            </a:r>
          </a:p>
          <a:p>
            <a:pPr lvl="1" marL="914400" indent="-317500">
              <a:lnSpc>
                <a:spcPct val="115000"/>
              </a:lnSpc>
              <a:buClr>
                <a:srgbClr val="59C4D0"/>
              </a:buClr>
              <a:buSzPts val="1100"/>
              <a:buFont typeface="Arial"/>
              <a:buChar char="❏"/>
              <a:defRPr b="1" sz="1100">
                <a:solidFill>
                  <a:srgbClr val="59C4D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setCamera()</a:t>
            </a:r>
            <a:endParaRPr>
              <a:latin typeface="+mj-lt"/>
              <a:ea typeface="+mj-ea"/>
              <a:cs typeface="+mj-cs"/>
              <a:sym typeface="Arial"/>
            </a:endParaRPr>
          </a:p>
          <a:p>
            <a:pPr lvl="1" marL="914400" indent="-317500">
              <a:lnSpc>
                <a:spcPct val="115000"/>
              </a:lnSpc>
              <a:buClr>
                <a:srgbClr val="59C4D0"/>
              </a:buClr>
              <a:buSzPts val="1100"/>
              <a:buFont typeface="Arial"/>
              <a:buChar char="❏"/>
              <a:defRPr b="1" sz="1100">
                <a:solidFill>
                  <a:srgbClr val="59C4D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setAudioSource()</a:t>
            </a:r>
          </a:p>
          <a:p>
            <a:pPr lvl="1" marL="914400" indent="-317500">
              <a:lnSpc>
                <a:spcPct val="115000"/>
              </a:lnSpc>
              <a:buClr>
                <a:srgbClr val="59C4D0"/>
              </a:buClr>
              <a:buSzPts val="1100"/>
              <a:buFont typeface="Arial"/>
              <a:buChar char="❏"/>
              <a:defRPr b="1" sz="1100">
                <a:solidFill>
                  <a:srgbClr val="59C4D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setVideoSource() </a:t>
            </a:r>
          </a:p>
          <a:p>
            <a:pPr lvl="1" marL="914400" indent="-317500">
              <a:lnSpc>
                <a:spcPct val="115000"/>
              </a:lnSpc>
              <a:buClr>
                <a:srgbClr val="59C4D0"/>
              </a:buClr>
              <a:buSzPts val="1100"/>
              <a:buFont typeface="Arial"/>
              <a:buChar char="❏"/>
              <a:defRPr b="1" sz="1100">
                <a:solidFill>
                  <a:srgbClr val="59C4D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setProfile</a:t>
            </a:r>
          </a:p>
          <a:p>
            <a:pPr lvl="1" marL="914400" indent="-317500">
              <a:lnSpc>
                <a:spcPct val="115000"/>
              </a:lnSpc>
              <a:buClr>
                <a:srgbClr val="59C4D0"/>
              </a:buClr>
              <a:buSzPts val="1100"/>
              <a:buFont typeface="Arial"/>
              <a:buChar char="❏"/>
              <a:defRPr b="1" sz="1100">
                <a:solidFill>
                  <a:srgbClr val="59C4D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setOutputFile()</a:t>
            </a:r>
          </a:p>
          <a:p>
            <a:pPr lvl="1" marL="914400" indent="-317500">
              <a:lnSpc>
                <a:spcPct val="115000"/>
              </a:lnSpc>
              <a:buClr>
                <a:srgbClr val="59C4D0"/>
              </a:buClr>
              <a:buSzPts val="1100"/>
              <a:buFont typeface="Arial"/>
              <a:buChar char="❏"/>
              <a:defRPr b="1" sz="1100">
                <a:solidFill>
                  <a:srgbClr val="59C4D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setPreviewDisplay()</a:t>
            </a:r>
          </a:p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Prepare MediaRecorder</a:t>
            </a:r>
          </a:p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Start MediaRecorder</a:t>
            </a:r>
          </a:p>
        </p:txBody>
      </p:sp>
      <p:sp>
        <p:nvSpPr>
          <p:cNvPr id="404" name="开始录制（按部就班）"/>
          <p:cNvSpPr txBox="1"/>
          <p:nvPr/>
        </p:nvSpPr>
        <p:spPr>
          <a:xfrm>
            <a:off x="518422" y="485100"/>
            <a:ext cx="4961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开始录制（按部就班）</a:t>
            </a:r>
          </a:p>
        </p:txBody>
      </p:sp>
      <p:pic>
        <p:nvPicPr>
          <p:cNvPr id="405" name="image29.png" descr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9575" y="991625"/>
            <a:ext cx="5478682" cy="4040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top MediaRecorder…"/>
          <p:cNvSpPr txBox="1"/>
          <p:nvPr/>
        </p:nvSpPr>
        <p:spPr>
          <a:xfrm>
            <a:off x="231275" y="1208199"/>
            <a:ext cx="6948900" cy="242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400"/>
            </a:pPr>
            <a:endParaRPr sz="1800">
              <a:solidFill>
                <a:srgbClr val="3A5BAE"/>
              </a:solidFill>
            </a:endParaRPr>
          </a:p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Stop MediaRecorder</a:t>
            </a:r>
          </a:p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Reset MediaRecorder</a:t>
            </a:r>
          </a:p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Release MediaRecorder</a:t>
            </a:r>
          </a:p>
          <a:p>
            <a:pPr marL="457200" indent="-342900"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Lock the Camera</a:t>
            </a:r>
          </a:p>
        </p:txBody>
      </p:sp>
      <p:sp>
        <p:nvSpPr>
          <p:cNvPr id="409" name="结束录制（按部就班）"/>
          <p:cNvSpPr txBox="1"/>
          <p:nvPr/>
        </p:nvSpPr>
        <p:spPr>
          <a:xfrm>
            <a:off x="518422" y="485100"/>
            <a:ext cx="49614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结束录制（按部就班）</a:t>
            </a:r>
          </a:p>
        </p:txBody>
      </p:sp>
      <p:pic>
        <p:nvPicPr>
          <p:cNvPr id="410" name="image19.png" descr="image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76750" y="1707726"/>
            <a:ext cx="4331126" cy="1728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127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Google Shape;118;p28"/>
          <p:cNvSpPr txBox="1"/>
          <p:nvPr/>
        </p:nvSpPr>
        <p:spPr>
          <a:xfrm>
            <a:off x="381349" y="1089547"/>
            <a:ext cx="6146334" cy="228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t>视频是什么？</a:t>
            </a:r>
          </a:p>
          <a:p>
            <a:pPr marL="457200" indent="-381000"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t>帧率/分辨率/码率</a:t>
            </a:r>
          </a:p>
          <a:p>
            <a:pPr marL="457200" indent="-381000"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t>为什么要进行视频编码？</a:t>
            </a:r>
          </a:p>
          <a:p>
            <a:pPr marL="457200" indent="-381000"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t>视频封装格式</a:t>
            </a:r>
          </a:p>
        </p:txBody>
      </p:sp>
      <p:sp>
        <p:nvSpPr>
          <p:cNvPr id="239" name="Google Shape;119;p28"/>
          <p:cNvSpPr txBox="1"/>
          <p:nvPr/>
        </p:nvSpPr>
        <p:spPr>
          <a:xfrm>
            <a:off x="527587" y="457632"/>
            <a:ext cx="17401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视频介绍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字节跳动ByteDance-PPT-0724-03.jpg" descr="字节跳动ByteDance-PPT-0724-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录制一段视频…"/>
          <p:cNvSpPr txBox="1"/>
          <p:nvPr/>
        </p:nvSpPr>
        <p:spPr>
          <a:xfrm>
            <a:off x="518424" y="1052500"/>
            <a:ext cx="7692602" cy="3853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录制一段视频</a:t>
            </a:r>
          </a:p>
          <a:p>
            <a:pPr lvl="1" marL="914400" indent="-317500">
              <a:buClr>
                <a:srgbClr val="3A5BAE"/>
              </a:buClr>
              <a:buSzPts val="1400"/>
              <a:buFont typeface="Arial"/>
              <a:buChar char="❏"/>
              <a:defRPr sz="1400">
                <a:solidFill>
                  <a:srgbClr val="3A5BAE"/>
                </a:solidFill>
              </a:defRPr>
            </a:pPr>
            <a:r>
              <a:t>解决权限申请</a:t>
            </a:r>
          </a:p>
          <a:p>
            <a:pPr lvl="1" marL="914400" indent="-317500">
              <a:buClr>
                <a:srgbClr val="3A5BAE"/>
              </a:buClr>
              <a:buSzPts val="1400"/>
              <a:buFont typeface="Arial"/>
              <a:buChar char="❏"/>
              <a:defRPr sz="1400">
                <a:solidFill>
                  <a:srgbClr val="3A5BAE"/>
                </a:solidFill>
              </a:defRPr>
            </a:pPr>
            <a:r>
              <a:t>存储到sd卡</a:t>
            </a:r>
          </a:p>
          <a:p>
            <a:pPr lvl="1" marL="914400" indent="-317500">
              <a:buClr>
                <a:srgbClr val="3A5BAE"/>
              </a:buClr>
              <a:buSzPts val="1400"/>
              <a:buFont typeface="Arial"/>
              <a:buChar char="❏"/>
              <a:defRPr sz="1400">
                <a:solidFill>
                  <a:srgbClr val="3A5BAE"/>
                </a:solidFill>
              </a:defRPr>
            </a:pPr>
            <a:r>
              <a:t>视频预览正确</a:t>
            </a:r>
          </a:p>
          <a:p>
            <a:pPr lvl="1" marL="914400" indent="-317500">
              <a:buClr>
                <a:srgbClr val="3A5BAE"/>
              </a:buClr>
              <a:buSzPts val="1400"/>
              <a:buFont typeface="Arial"/>
              <a:buChar char="❏"/>
              <a:defRPr sz="1400">
                <a:solidFill>
                  <a:srgbClr val="3A5BAE"/>
                </a:solidFill>
              </a:defRPr>
            </a:pPr>
            <a:r>
              <a:t>视频存储后。预览正确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拓展-在相册中能扫描到该视频</a:t>
            </a:r>
          </a:p>
          <a:p>
            <a:pPr>
              <a:defRPr sz="1400"/>
            </a:pPr>
            <a:endParaRPr sz="2400">
              <a:solidFill>
                <a:srgbClr val="3A5BAE"/>
              </a:solidFill>
            </a:endParaRPr>
          </a:p>
        </p:txBody>
      </p:sp>
      <p:sp>
        <p:nvSpPr>
          <p:cNvPr id="414" name="随堂练习"/>
          <p:cNvSpPr txBox="1"/>
          <p:nvPr/>
        </p:nvSpPr>
        <p:spPr>
          <a:xfrm>
            <a:off x="518432" y="476700"/>
            <a:ext cx="43056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lnSpc>
                <a:spcPct val="100000"/>
              </a:lnSpc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随堂练习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Google Shape;125;p29"/>
          <p:cNvSpPr txBox="1"/>
          <p:nvPr/>
        </p:nvSpPr>
        <p:spPr>
          <a:xfrm>
            <a:off x="1456772" y="2279931"/>
            <a:ext cx="2045806" cy="5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THANKS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" y="-1"/>
            <a:ext cx="9135882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Google Shape;118;p28"/>
          <p:cNvSpPr txBox="1"/>
          <p:nvPr/>
        </p:nvSpPr>
        <p:spPr>
          <a:xfrm>
            <a:off x="5576481" y="580029"/>
            <a:ext cx="8337129" cy="113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t>连续的图像</a:t>
            </a:r>
          </a:p>
          <a:p>
            <a:pPr marL="457200" indent="-381000">
              <a:buClr>
                <a:srgbClr val="3A5BAE"/>
              </a:buClr>
              <a:buSzPts val="2200"/>
              <a:buFont typeface="Arial"/>
              <a:buChar char="❏"/>
              <a:defRPr sz="2200">
                <a:solidFill>
                  <a:srgbClr val="3A5BAE"/>
                </a:solidFill>
              </a:defRPr>
            </a:pPr>
            <a:r>
              <a:t>视觉暂留</a:t>
            </a:r>
          </a:p>
        </p:txBody>
      </p:sp>
      <p:sp>
        <p:nvSpPr>
          <p:cNvPr id="243" name="Google Shape;119;p28"/>
          <p:cNvSpPr txBox="1"/>
          <p:nvPr/>
        </p:nvSpPr>
        <p:spPr>
          <a:xfrm>
            <a:off x="518418" y="466518"/>
            <a:ext cx="3148507" cy="1026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视频是什么？</a:t>
            </a:r>
          </a:p>
        </p:txBody>
      </p:sp>
      <p:pic>
        <p:nvPicPr>
          <p:cNvPr id="244" name="Google Shape;126;p29" descr="Google Shape;126;p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483" y="1385753"/>
            <a:ext cx="4984749" cy="3089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Google Shape;128;p29" descr="Google Shape;128;p29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05336" y="2347015"/>
            <a:ext cx="2596931" cy="1731295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Google Shape;127;p29"/>
          <p:cNvSpPr txBox="1"/>
          <p:nvPr/>
        </p:nvSpPr>
        <p:spPr>
          <a:xfrm>
            <a:off x="853678" y="4595138"/>
            <a:ext cx="4824002" cy="411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44444"/>
              </a:lnSpc>
              <a:spcBef>
                <a:spcPts val="900"/>
              </a:spcBef>
              <a:defRPr sz="13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电影的先驱：迈布里奇的马，1878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381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Google Shape;119;p28"/>
          <p:cNvSpPr txBox="1"/>
          <p:nvPr/>
        </p:nvSpPr>
        <p:spPr>
          <a:xfrm>
            <a:off x="511232" y="485112"/>
            <a:ext cx="320662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帧率</a:t>
            </a:r>
          </a:p>
        </p:txBody>
      </p:sp>
      <p:pic>
        <p:nvPicPr>
          <p:cNvPr id="252" name="8644ebf81a4c510fcd3efc4a6e59252dd52aa5e3.gif" descr="8644ebf81a4c510fcd3efc4a6e59252dd52aa5e3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0222" y="1905182"/>
            <a:ext cx="5351418" cy="2369632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每秒钟播放的图片数量"/>
          <p:cNvSpPr txBox="1"/>
          <p:nvPr/>
        </p:nvSpPr>
        <p:spPr>
          <a:xfrm>
            <a:off x="518425" y="1052499"/>
            <a:ext cx="8129700" cy="1458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sz="2400">
                <a:solidFill>
                  <a:srgbClr val="3A5BAE"/>
                </a:solidFill>
              </a:defRPr>
            </a:pPr>
          </a:p>
          <a:p>
            <a:pPr>
              <a:lnSpc>
                <a:spcPct val="115000"/>
              </a:lnSpc>
              <a:defRPr sz="2400">
                <a:solidFill>
                  <a:srgbClr val="3A5BAE"/>
                </a:solidFill>
              </a:defRPr>
            </a:pPr>
            <a:r>
              <a:rPr sz="2200">
                <a:solidFill>
                  <a:srgbClr val="59C4D0"/>
                </a:solidFill>
              </a:rPr>
              <a:t>每秒钟播放的图片数量</a:t>
            </a:r>
            <a:endParaRPr>
              <a:solidFill>
                <a:srgbClr val="59C4D0"/>
              </a:solidFill>
            </a:endParaRPr>
          </a:p>
          <a:p>
            <a:pPr>
              <a:lnSpc>
                <a:spcPct val="115000"/>
              </a:lnSpc>
              <a:defRPr sz="1400"/>
            </a:pPr>
            <a:endParaRPr>
              <a:solidFill>
                <a:srgbClr val="3A5BA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381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Google Shape;119;p28"/>
          <p:cNvSpPr txBox="1"/>
          <p:nvPr/>
        </p:nvSpPr>
        <p:spPr>
          <a:xfrm>
            <a:off x="511232" y="485112"/>
            <a:ext cx="320662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分辨率</a:t>
            </a:r>
          </a:p>
        </p:txBody>
      </p:sp>
      <p:sp>
        <p:nvSpPr>
          <p:cNvPr id="257" name="图像内像素的数量，通常使用宽*高表示"/>
          <p:cNvSpPr txBox="1"/>
          <p:nvPr/>
        </p:nvSpPr>
        <p:spPr>
          <a:xfrm>
            <a:off x="518425" y="1052499"/>
            <a:ext cx="8129700" cy="146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sz="2400">
                <a:solidFill>
                  <a:srgbClr val="3A5BAE"/>
                </a:solidFill>
              </a:defRPr>
            </a:pPr>
          </a:p>
          <a:p>
            <a:pPr>
              <a:lnSpc>
                <a:spcPct val="115000"/>
              </a:lnSpc>
              <a:defRPr sz="2200">
                <a:solidFill>
                  <a:srgbClr val="59C4D0"/>
                </a:solidFill>
              </a:defRPr>
            </a:pPr>
            <a:r>
              <a:t>图像内像素的数量，通常使用宽*高表示</a:t>
            </a:r>
          </a:p>
          <a:p>
            <a:pPr>
              <a:lnSpc>
                <a:spcPct val="115000"/>
              </a:lnSpc>
              <a:defRPr sz="1400"/>
            </a:pPr>
            <a:endParaRPr>
              <a:solidFill>
                <a:srgbClr val="3A5BAE"/>
              </a:solidFill>
            </a:endParaRP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68649" y="2207898"/>
            <a:ext cx="2919868" cy="2399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381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Google Shape;119;p28"/>
          <p:cNvSpPr txBox="1"/>
          <p:nvPr/>
        </p:nvSpPr>
        <p:spPr>
          <a:xfrm>
            <a:off x="511232" y="485112"/>
            <a:ext cx="320662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码率</a:t>
            </a:r>
          </a:p>
        </p:txBody>
      </p:sp>
      <p:sp>
        <p:nvSpPr>
          <p:cNvPr id="264" name="视频文件在单位时间内使用的数据流量，单位是kbps即千位每秒…"/>
          <p:cNvSpPr txBox="1"/>
          <p:nvPr/>
        </p:nvSpPr>
        <p:spPr>
          <a:xfrm>
            <a:off x="518425" y="1052499"/>
            <a:ext cx="8129700" cy="2060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sz="2400">
                <a:solidFill>
                  <a:srgbClr val="3A5BAE"/>
                </a:solidFill>
              </a:defRPr>
            </a:pPr>
          </a:p>
          <a:p>
            <a:pPr>
              <a:lnSpc>
                <a:spcPct val="115000"/>
              </a:lnSpc>
              <a:defRPr sz="2200">
                <a:solidFill>
                  <a:srgbClr val="59C4D0"/>
                </a:solidFill>
              </a:defRPr>
            </a:pPr>
            <a:r>
              <a:t>视频文件在单位时间内使用的数据流量，单位是kbps即千位每秒</a:t>
            </a:r>
          </a:p>
          <a:p>
            <a:pPr>
              <a:lnSpc>
                <a:spcPct val="115000"/>
              </a:lnSpc>
              <a:defRPr sz="2200">
                <a:solidFill>
                  <a:srgbClr val="59C4D0"/>
                </a:solidFill>
              </a:defRPr>
            </a:pPr>
          </a:p>
          <a:p>
            <a:pPr lvl="3">
              <a:lnSpc>
                <a:spcPct val="115000"/>
              </a:lnSpc>
              <a:defRPr sz="2200">
                <a:solidFill>
                  <a:srgbClr val="59C4D0"/>
                </a:solidFill>
              </a:defRPr>
            </a:pPr>
            <a:r>
              <a:t>视频大小 = duration 时长(s) x kbps 千位每秒/ 8 = xx MB</a:t>
            </a:r>
            <a:endParaRPr>
              <a:solidFill>
                <a:srgbClr val="3A5BA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381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Google Shape;119;p28"/>
          <p:cNvSpPr txBox="1"/>
          <p:nvPr/>
        </p:nvSpPr>
        <p:spPr>
          <a:xfrm>
            <a:off x="511232" y="485112"/>
            <a:ext cx="320662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为什么要视频编码？</a:t>
            </a:r>
          </a:p>
        </p:txBody>
      </p:sp>
      <p:sp>
        <p:nvSpPr>
          <p:cNvPr id="268" name="分辨率1920*1080，帧率是30，未压缩情况下码率是多少？…"/>
          <p:cNvSpPr txBox="1"/>
          <p:nvPr/>
        </p:nvSpPr>
        <p:spPr>
          <a:xfrm>
            <a:off x="518425" y="1052499"/>
            <a:ext cx="8129700" cy="30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3">
              <a:lnSpc>
                <a:spcPct val="115000"/>
              </a:lnSpc>
              <a:defRPr sz="2200">
                <a:solidFill>
                  <a:srgbClr val="59C4D0"/>
                </a:solidFill>
              </a:defRPr>
            </a:pPr>
            <a:r>
              <a:t>分辨率1920*1080，帧率是30，未压缩情况下码率是多少？</a:t>
            </a:r>
          </a:p>
          <a:p>
            <a:pPr lvl="3">
              <a:lnSpc>
                <a:spcPct val="115000"/>
              </a:lnSpc>
              <a:defRPr sz="2200">
                <a:solidFill>
                  <a:srgbClr val="59C4D0"/>
                </a:solidFill>
              </a:defRPr>
            </a:pPr>
          </a:p>
          <a:p>
            <a:pPr lvl="3">
              <a:lnSpc>
                <a:spcPct val="115000"/>
              </a:lnSpc>
              <a:defRPr sz="2200">
                <a:solidFill>
                  <a:srgbClr val="59C4D0"/>
                </a:solidFill>
              </a:defRPr>
            </a:pPr>
            <a:r>
              <a:t>每一帧是1920*1080*24=49766400bit </a:t>
            </a:r>
          </a:p>
          <a:p>
            <a:pPr lvl="3">
              <a:lnSpc>
                <a:spcPct val="115000"/>
              </a:lnSpc>
              <a:defRPr sz="2200">
                <a:solidFill>
                  <a:srgbClr val="59C4D0"/>
                </a:solidFill>
              </a:defRPr>
            </a:pPr>
          </a:p>
          <a:p>
            <a:pPr lvl="3">
              <a:lnSpc>
                <a:spcPct val="115000"/>
              </a:lnSpc>
              <a:defRPr sz="2200">
                <a:solidFill>
                  <a:srgbClr val="59C4D0"/>
                </a:solidFill>
              </a:defRPr>
            </a:pPr>
            <a:r>
              <a:t>每一秒是49766400*30/8～=186.6MB</a:t>
            </a:r>
          </a:p>
          <a:p>
            <a:pPr lvl="3">
              <a:lnSpc>
                <a:spcPct val="115000"/>
              </a:lnSpc>
              <a:defRPr sz="2200">
                <a:solidFill>
                  <a:srgbClr val="59C4D0"/>
                </a:solidFill>
              </a:defRPr>
            </a:pPr>
          </a:p>
          <a:p>
            <a:pPr lvl="3">
              <a:lnSpc>
                <a:spcPct val="115000"/>
              </a:lnSpc>
              <a:defRPr sz="2200">
                <a:solidFill>
                  <a:srgbClr val="59C4D0"/>
                </a:solidFill>
              </a:defRPr>
            </a:pPr>
            <a:r>
              <a:t>90分钟视频的大小大概是1000GB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